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7185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6818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89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5014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48751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675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33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6850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652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11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101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FF63538-85D0-4398-AEEA-70A66956F0ED}" type="datetimeFigureOut">
              <a:rPr lang="de-AT" smtClean="0"/>
              <a:t>06.11.2023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52385A4-DBD0-44F0-ABD6-D28F67F53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101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herold.at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0D082-FD51-4604-A4F6-7C8E78C4A7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Kompetenzcheck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B13FB9-E633-4584-86A2-88F1F3ED0F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Eva</a:t>
            </a:r>
          </a:p>
        </p:txBody>
      </p:sp>
    </p:spTree>
    <p:extLst>
      <p:ext uri="{BB962C8B-B14F-4D97-AF65-F5344CB8AC3E}">
        <p14:creationId xmlns:p14="http://schemas.microsoft.com/office/powerpoint/2010/main" val="265291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C9497-6402-41F6-A0A3-CD3E7806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Fromular erstellen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8856AF7-CAA8-4D98-AC06-429D40795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090492"/>
            <a:ext cx="5887272" cy="252447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6251507-C76F-4244-B408-10CDBF968D02}"/>
              </a:ext>
            </a:extLst>
          </p:cNvPr>
          <p:cNvSpPr txBox="1"/>
          <p:nvPr/>
        </p:nvSpPr>
        <p:spPr>
          <a:xfrm>
            <a:off x="7333860" y="3229345"/>
            <a:ext cx="39949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Die gewünschte</a:t>
            </a:r>
            <a:br>
              <a:rPr lang="de-AT" sz="2800" dirty="0"/>
            </a:br>
            <a:r>
              <a:rPr lang="de-AT" sz="2800" b="1" dirty="0"/>
              <a:t>Tabelle</a:t>
            </a:r>
            <a:r>
              <a:rPr lang="de-AT" sz="2800" dirty="0"/>
              <a:t> wird markiert, man klickt auf </a:t>
            </a:r>
            <a:br>
              <a:rPr lang="de-AT" sz="2800" dirty="0"/>
            </a:br>
            <a:r>
              <a:rPr lang="de-AT" sz="2800" b="1" dirty="0"/>
              <a:t>erstellen</a:t>
            </a:r>
            <a:r>
              <a:rPr lang="de-AT" sz="2800" dirty="0"/>
              <a:t> und auf </a:t>
            </a:r>
            <a:r>
              <a:rPr lang="de-AT" sz="2800" b="1" dirty="0"/>
              <a:t>Formular</a:t>
            </a:r>
            <a:r>
              <a:rPr lang="de-AT" sz="2800" dirty="0"/>
              <a:t> 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096F5102-7DB6-4D35-A0AF-B494BCA36A07}"/>
              </a:ext>
            </a:extLst>
          </p:cNvPr>
          <p:cNvCxnSpPr>
            <a:cxnSpLocks/>
          </p:cNvCxnSpPr>
          <p:nvPr/>
        </p:nvCxnSpPr>
        <p:spPr>
          <a:xfrm flipH="1">
            <a:off x="3228392" y="3946849"/>
            <a:ext cx="4105469" cy="1455575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7914FFF4-BC43-482B-9960-5CA5DE82B4E4}"/>
              </a:ext>
            </a:extLst>
          </p:cNvPr>
          <p:cNvCxnSpPr>
            <a:cxnSpLocks/>
          </p:cNvCxnSpPr>
          <p:nvPr/>
        </p:nvCxnSpPr>
        <p:spPr>
          <a:xfrm flipH="1" flipV="1">
            <a:off x="3051110" y="3582955"/>
            <a:ext cx="4282751" cy="122231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27EF115B-5896-4DD7-B22C-9DB3CAE7E526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264090"/>
            <a:ext cx="1237861" cy="961053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24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1298D-44A8-457C-87C3-CC91D1A80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Formular schließen!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F95711E-4843-4D2B-8351-6B3855F0DF77}"/>
              </a:ext>
            </a:extLst>
          </p:cNvPr>
          <p:cNvSpPr txBox="1"/>
          <p:nvPr/>
        </p:nvSpPr>
        <p:spPr>
          <a:xfrm>
            <a:off x="1296955" y="4537063"/>
            <a:ext cx="7688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Man muss das Formular </a:t>
            </a:r>
            <a:r>
              <a:rPr lang="de-AT" sz="2800" b="1" dirty="0"/>
              <a:t>schließen</a:t>
            </a:r>
            <a:r>
              <a:rPr lang="de-AT" sz="2800" dirty="0"/>
              <a:t> und </a:t>
            </a:r>
            <a:r>
              <a:rPr lang="de-AT" sz="2800" b="1" dirty="0"/>
              <a:t>Speichern</a:t>
            </a:r>
            <a:r>
              <a:rPr lang="de-AT" sz="2800" dirty="0"/>
              <a:t> und dann wieder öffnen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DE43AFA-6407-4C77-B028-05CC4B22D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955" y="2043403"/>
            <a:ext cx="9905999" cy="2122714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288A44B-70A1-41D7-96CA-1FFB70BDE364}"/>
              </a:ext>
            </a:extLst>
          </p:cNvPr>
          <p:cNvCxnSpPr>
            <a:cxnSpLocks/>
          </p:cNvCxnSpPr>
          <p:nvPr/>
        </p:nvCxnSpPr>
        <p:spPr>
          <a:xfrm flipV="1">
            <a:off x="6096000" y="2920483"/>
            <a:ext cx="4960776" cy="169817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E2C3B5B6-187C-49BA-8552-D23CA731E843}"/>
              </a:ext>
            </a:extLst>
          </p:cNvPr>
          <p:cNvCxnSpPr>
            <a:cxnSpLocks/>
          </p:cNvCxnSpPr>
          <p:nvPr/>
        </p:nvCxnSpPr>
        <p:spPr>
          <a:xfrm flipH="1" flipV="1">
            <a:off x="2118049" y="3429000"/>
            <a:ext cx="5812971" cy="1189654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91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52857-5A14-4359-B95E-ABDB6E3B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Datensätze eingeben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2EF09AE-1549-4096-BB17-D917BD3EAE98}"/>
              </a:ext>
            </a:extLst>
          </p:cNvPr>
          <p:cNvSpPr txBox="1"/>
          <p:nvPr/>
        </p:nvSpPr>
        <p:spPr>
          <a:xfrm>
            <a:off x="8332238" y="2269027"/>
            <a:ext cx="35083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Über </a:t>
            </a:r>
            <a:r>
              <a:rPr lang="de-AT" sz="2800" dirty="0">
                <a:hlinkClick r:id="rId2"/>
              </a:rPr>
              <a:t>https://herold.at</a:t>
            </a:r>
            <a:r>
              <a:rPr lang="de-AT" sz="2800" dirty="0"/>
              <a:t> kopiert man die Datenfelder um einem kompletten Datensatz  zu erstellen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05FEF1-89DE-42C2-8803-498051972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390969"/>
            <a:ext cx="6587412" cy="2433773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6E5C075F-1D24-499B-874A-EEE3C2E11684}"/>
              </a:ext>
            </a:extLst>
          </p:cNvPr>
          <p:cNvCxnSpPr>
            <a:cxnSpLocks/>
          </p:cNvCxnSpPr>
          <p:nvPr/>
        </p:nvCxnSpPr>
        <p:spPr>
          <a:xfrm flipH="1">
            <a:off x="4376057" y="2743200"/>
            <a:ext cx="4730621" cy="152089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354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1ED98-3439-45BC-A674-15AF5482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Access mit Word verbinden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5534912-D308-46DF-A4A8-F4ACF2EFD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983" y="2796937"/>
            <a:ext cx="4782217" cy="294363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D1EE0AC-91B1-4259-AA05-111424B0F813}"/>
              </a:ext>
            </a:extLst>
          </p:cNvPr>
          <p:cNvSpPr txBox="1"/>
          <p:nvPr/>
        </p:nvSpPr>
        <p:spPr>
          <a:xfrm>
            <a:off x="7464490" y="2499040"/>
            <a:ext cx="35083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1" dirty="0"/>
              <a:t>Man muss Access schließen</a:t>
            </a:r>
            <a:r>
              <a:rPr lang="de-AT" sz="2800" dirty="0"/>
              <a:t>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Dann klickt man auf </a:t>
            </a:r>
            <a:r>
              <a:rPr lang="de-AT" sz="2800" b="1" dirty="0"/>
              <a:t>Sendungen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Seriendruck starten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dirty="0"/>
              <a:t>Seriendruck Assistent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382404C1-503F-4C24-BAB5-61B83CBE9AFF}"/>
              </a:ext>
            </a:extLst>
          </p:cNvPr>
          <p:cNvCxnSpPr>
            <a:cxnSpLocks/>
          </p:cNvCxnSpPr>
          <p:nvPr/>
        </p:nvCxnSpPr>
        <p:spPr>
          <a:xfrm flipH="1" flipV="1">
            <a:off x="5990253" y="3275045"/>
            <a:ext cx="1791479" cy="802433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FF8D635-776A-468D-B11E-0D4799BF4EAF}"/>
              </a:ext>
            </a:extLst>
          </p:cNvPr>
          <p:cNvCxnSpPr>
            <a:cxnSpLocks/>
          </p:cNvCxnSpPr>
          <p:nvPr/>
        </p:nvCxnSpPr>
        <p:spPr>
          <a:xfrm flipH="1" flipV="1">
            <a:off x="3219062" y="3965510"/>
            <a:ext cx="4497354" cy="597159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D10D3E7-7557-452E-8DB2-0F5259DF6FB1}"/>
              </a:ext>
            </a:extLst>
          </p:cNvPr>
          <p:cNvCxnSpPr>
            <a:cxnSpLocks/>
          </p:cNvCxnSpPr>
          <p:nvPr/>
        </p:nvCxnSpPr>
        <p:spPr>
          <a:xfrm flipH="1">
            <a:off x="6172200" y="5570376"/>
            <a:ext cx="1544216" cy="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25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68B91-7E01-463B-AFE2-8940403D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Schritt für Schritt 1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423B73A-4292-44AC-8DA2-1802C617EABB}"/>
              </a:ext>
            </a:extLst>
          </p:cNvPr>
          <p:cNvSpPr txBox="1"/>
          <p:nvPr/>
        </p:nvSpPr>
        <p:spPr>
          <a:xfrm>
            <a:off x="7464490" y="2317785"/>
            <a:ext cx="35083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Bei Schritt 3 wählt man </a:t>
            </a:r>
            <a:r>
              <a:rPr lang="de-AT" sz="2800" b="1" dirty="0"/>
              <a:t>Durchsuchen</a:t>
            </a:r>
            <a:r>
              <a:rPr lang="de-AT" sz="2800" dirty="0"/>
              <a:t>, um das Word-Dokument mit der </a:t>
            </a:r>
            <a:r>
              <a:rPr lang="de-AT" sz="2800" b="1" dirty="0"/>
              <a:t>GESCHLOSSENEN</a:t>
            </a:r>
            <a:r>
              <a:rPr lang="de-AT" sz="2800" dirty="0"/>
              <a:t> Access-Datenbank zu verbinden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AC5395D-665E-46F6-8BC6-4AACB9985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375" y="1428750"/>
            <a:ext cx="1961677" cy="5317501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ECACD056-965F-4631-867B-311C8F0A0421}"/>
              </a:ext>
            </a:extLst>
          </p:cNvPr>
          <p:cNvCxnSpPr>
            <a:cxnSpLocks/>
          </p:cNvCxnSpPr>
          <p:nvPr/>
        </p:nvCxnSpPr>
        <p:spPr>
          <a:xfrm flipH="1" flipV="1">
            <a:off x="4226767" y="2724539"/>
            <a:ext cx="3237723" cy="559837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503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DE5FE-0E1B-40B9-B0D4-66F49D44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Schritt für Schritt 2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24FC8C4-C074-4B48-8E7B-026DF89C57CC}"/>
              </a:ext>
            </a:extLst>
          </p:cNvPr>
          <p:cNvSpPr txBox="1"/>
          <p:nvPr/>
        </p:nvSpPr>
        <p:spPr>
          <a:xfrm>
            <a:off x="6873271" y="2701025"/>
            <a:ext cx="381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Bei Schritt 4 wählt man</a:t>
            </a:r>
            <a:br>
              <a:rPr lang="de-AT" sz="2800" dirty="0"/>
            </a:br>
            <a:r>
              <a:rPr lang="de-AT" sz="2800" b="1" dirty="0"/>
              <a:t>Seriendruckfeld</a:t>
            </a:r>
            <a:r>
              <a:rPr lang="de-AT" sz="2800" dirty="0"/>
              <a:t> einfügen um die Seriendruckfelder an der gewünschten Stelle einzufügen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D3BA486-D395-4486-BE24-F85FBD923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180" y="2140556"/>
            <a:ext cx="3359302" cy="3798594"/>
          </a:xfrm>
          <a:prstGeom prst="rect">
            <a:avLst/>
          </a:prstGeo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1DF04734-3824-407B-A964-B4E366DAAC05}"/>
              </a:ext>
            </a:extLst>
          </p:cNvPr>
          <p:cNvCxnSpPr>
            <a:cxnSpLocks/>
          </p:cNvCxnSpPr>
          <p:nvPr/>
        </p:nvCxnSpPr>
        <p:spPr>
          <a:xfrm flipH="1">
            <a:off x="3872204" y="3429000"/>
            <a:ext cx="3001067" cy="6998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93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0CF2C-3E08-43DE-8DF1-FCDBBC14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Regel einfügen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275B64-2BAB-4A7B-8E74-13DDA4044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85" y="2461827"/>
            <a:ext cx="2957805" cy="312212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DE0CC80-59DE-4D2B-B353-BFA182F061E6}"/>
              </a:ext>
            </a:extLst>
          </p:cNvPr>
          <p:cNvSpPr txBox="1"/>
          <p:nvPr/>
        </p:nvSpPr>
        <p:spPr>
          <a:xfrm>
            <a:off x="6817287" y="2747678"/>
            <a:ext cx="381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Man wählt </a:t>
            </a:r>
            <a:r>
              <a:rPr lang="de-AT" sz="2800" b="1" dirty="0"/>
              <a:t>Regeln</a:t>
            </a:r>
            <a:r>
              <a:rPr lang="de-AT" sz="2800" dirty="0"/>
              <a:t> und</a:t>
            </a:r>
            <a:br>
              <a:rPr lang="de-AT" sz="2800" dirty="0"/>
            </a:br>
            <a:r>
              <a:rPr lang="de-AT" sz="2800" b="1" dirty="0"/>
              <a:t>Wenn … Dann… Sonst…</a:t>
            </a:r>
            <a:br>
              <a:rPr lang="de-AT" sz="2800" b="1" dirty="0"/>
            </a:br>
            <a:r>
              <a:rPr lang="de-AT" sz="2800" dirty="0"/>
              <a:t>um festzulegen wann Sehr geehrte oder Sehr geehrter steht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1D3271B-99FA-473D-9499-C7187EBB3191}"/>
              </a:ext>
            </a:extLst>
          </p:cNvPr>
          <p:cNvCxnSpPr>
            <a:cxnSpLocks/>
          </p:cNvCxnSpPr>
          <p:nvPr/>
        </p:nvCxnSpPr>
        <p:spPr>
          <a:xfrm flipH="1" flipV="1">
            <a:off x="3349690" y="3032449"/>
            <a:ext cx="5271797" cy="177282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947A73A-F48F-4049-AF46-64C77AFFE390}"/>
              </a:ext>
            </a:extLst>
          </p:cNvPr>
          <p:cNvCxnSpPr>
            <a:cxnSpLocks/>
          </p:cNvCxnSpPr>
          <p:nvPr/>
        </p:nvCxnSpPr>
        <p:spPr>
          <a:xfrm flipH="1">
            <a:off x="4460033" y="3429000"/>
            <a:ext cx="2413239" cy="331237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64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E94F2-8376-421D-878B-76E7D0F1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Serienbrief zusammenführen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2A62B0A-7EB1-482F-AE36-452E7153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176" y="2857905"/>
            <a:ext cx="3243425" cy="213654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1349601-A230-4D95-84F2-42422F0C301B}"/>
              </a:ext>
            </a:extLst>
          </p:cNvPr>
          <p:cNvSpPr txBox="1"/>
          <p:nvPr/>
        </p:nvSpPr>
        <p:spPr>
          <a:xfrm>
            <a:off x="6969967" y="2472612"/>
            <a:ext cx="48765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Man wählt </a:t>
            </a:r>
            <a:r>
              <a:rPr lang="de-AT" sz="2800" b="1" dirty="0"/>
              <a:t>Fertigstellen</a:t>
            </a:r>
            <a:r>
              <a:rPr lang="de-AT" sz="2800" dirty="0"/>
              <a:t> und </a:t>
            </a:r>
            <a:r>
              <a:rPr lang="de-AT" sz="2800" b="1" dirty="0"/>
              <a:t>Einzelne Dokumente </a:t>
            </a:r>
            <a:r>
              <a:rPr lang="de-AT" sz="2800" dirty="0"/>
              <a:t>und dort </a:t>
            </a:r>
            <a:r>
              <a:rPr lang="de-AT" sz="2800" b="1" dirty="0"/>
              <a:t>Alle</a:t>
            </a:r>
            <a:br>
              <a:rPr lang="de-AT" sz="2800" b="1" dirty="0"/>
            </a:br>
            <a:r>
              <a:rPr lang="de-AT" sz="2800" dirty="0"/>
              <a:t>Danach speichert man die zusammengeführten Serienbriefe extra ab</a:t>
            </a:r>
            <a:endParaRPr lang="de-AT" sz="2800" b="1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9DCCC65E-F15D-4351-AFC1-E822C6D483A3}"/>
              </a:ext>
            </a:extLst>
          </p:cNvPr>
          <p:cNvCxnSpPr>
            <a:cxnSpLocks/>
          </p:cNvCxnSpPr>
          <p:nvPr/>
        </p:nvCxnSpPr>
        <p:spPr>
          <a:xfrm flipH="1">
            <a:off x="3433666" y="2857905"/>
            <a:ext cx="5402424" cy="723495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3803678-6E52-486A-8DED-CE52EE149967}"/>
              </a:ext>
            </a:extLst>
          </p:cNvPr>
          <p:cNvCxnSpPr>
            <a:cxnSpLocks/>
          </p:cNvCxnSpPr>
          <p:nvPr/>
        </p:nvCxnSpPr>
        <p:spPr>
          <a:xfrm flipH="1">
            <a:off x="5038533" y="3331029"/>
            <a:ext cx="2369973" cy="746449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38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59F74-B9A6-4E2D-8EA2-4A5CDE6A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Excel</a:t>
            </a:r>
          </a:p>
        </p:txBody>
      </p:sp>
    </p:spTree>
    <p:extLst>
      <p:ext uri="{BB962C8B-B14F-4D97-AF65-F5344CB8AC3E}">
        <p14:creationId xmlns:p14="http://schemas.microsoft.com/office/powerpoint/2010/main" val="220934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833BC-029E-4D18-889F-10A2E6BB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Excel-Tabelle benennen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B2635E8-8DFD-4644-B7C5-5C501BD9F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537" y="2033027"/>
            <a:ext cx="2655851" cy="413917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200DF0C-A345-4346-8B18-D923E931C517}"/>
              </a:ext>
            </a:extLst>
          </p:cNvPr>
          <p:cNvSpPr txBox="1"/>
          <p:nvPr/>
        </p:nvSpPr>
        <p:spPr>
          <a:xfrm>
            <a:off x="6447453" y="3312367"/>
            <a:ext cx="48765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In </a:t>
            </a:r>
            <a:r>
              <a:rPr lang="de-AT" sz="2800" b="1" dirty="0"/>
              <a:t>A1</a:t>
            </a:r>
            <a:r>
              <a:rPr lang="de-AT" sz="2800" dirty="0"/>
              <a:t> den Namen hineinschreiben 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7C86BE4D-ABF9-48DB-A013-AC6C69F5A1E6}"/>
              </a:ext>
            </a:extLst>
          </p:cNvPr>
          <p:cNvCxnSpPr>
            <a:cxnSpLocks/>
          </p:cNvCxnSpPr>
          <p:nvPr/>
        </p:nvCxnSpPr>
        <p:spPr>
          <a:xfrm flipH="1">
            <a:off x="3209731" y="3760238"/>
            <a:ext cx="3797559" cy="1436913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15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1F95A5-1A13-4895-B137-67EEFBEA2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Serienbrief</a:t>
            </a:r>
          </a:p>
        </p:txBody>
      </p:sp>
    </p:spTree>
    <p:extLst>
      <p:ext uri="{BB962C8B-B14F-4D97-AF65-F5344CB8AC3E}">
        <p14:creationId xmlns:p14="http://schemas.microsoft.com/office/powerpoint/2010/main" val="3615034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D6B8A-5EBE-4142-9382-58AE40C0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Verbinden und zentrieren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AA67C-A248-4D38-AB29-CCC369A14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877" y="2448295"/>
            <a:ext cx="4516016" cy="2619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2800" dirty="0"/>
              <a:t>Man markiert mit dem </a:t>
            </a:r>
            <a:r>
              <a:rPr lang="de-AT" sz="2800" b="1" dirty="0"/>
              <a:t>dicken weißen Kreuz </a:t>
            </a:r>
            <a:r>
              <a:rPr lang="de-AT" sz="2800" dirty="0"/>
              <a:t>bei gedrückt gehaltener linker Maustaste A bis F </a:t>
            </a:r>
          </a:p>
          <a:p>
            <a:pPr marL="0" indent="0">
              <a:buNone/>
            </a:pPr>
            <a:r>
              <a:rPr lang="de-AT" sz="2800" dirty="0"/>
              <a:t>Dann klickt man auf </a:t>
            </a:r>
            <a:r>
              <a:rPr lang="de-AT" sz="2800" b="1" dirty="0"/>
              <a:t>Verbinden und zentrieren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FD39FA6-6618-4663-8905-6568231BC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80447"/>
            <a:ext cx="5883713" cy="2355149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927D542-95C6-42B8-800C-BE78FE16DE84}"/>
              </a:ext>
            </a:extLst>
          </p:cNvPr>
          <p:cNvCxnSpPr>
            <a:cxnSpLocks/>
          </p:cNvCxnSpPr>
          <p:nvPr/>
        </p:nvCxnSpPr>
        <p:spPr>
          <a:xfrm flipH="1" flipV="1">
            <a:off x="6176865" y="3601616"/>
            <a:ext cx="1101013" cy="1259633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6AB10937-F3FB-40FA-B023-77F51119B301}"/>
              </a:ext>
            </a:extLst>
          </p:cNvPr>
          <p:cNvCxnSpPr>
            <a:cxnSpLocks/>
          </p:cNvCxnSpPr>
          <p:nvPr/>
        </p:nvCxnSpPr>
        <p:spPr>
          <a:xfrm flipH="1">
            <a:off x="5374433" y="3192869"/>
            <a:ext cx="1996751" cy="1061444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225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D064560-C0BE-4DFE-BF01-4A18C4290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13236"/>
            <a:ext cx="4658375" cy="42868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E37BC7B-FE37-4B48-B4EA-33DCDB8B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Monate automatisch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990232-1424-4708-8517-CD5ECBD5E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8751" y="3284375"/>
            <a:ext cx="4404049" cy="1068093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Man gibt Jan ein, Klickt mit dem Cursor als kleines schwarzes Kreuz und zieht bis 14 nach unten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D055EFC3-CA92-4DC4-AFB2-6060D2D97E45}"/>
              </a:ext>
            </a:extLst>
          </p:cNvPr>
          <p:cNvCxnSpPr>
            <a:cxnSpLocks/>
          </p:cNvCxnSpPr>
          <p:nvPr/>
        </p:nvCxnSpPr>
        <p:spPr>
          <a:xfrm flipH="1">
            <a:off x="2258008" y="3610947"/>
            <a:ext cx="5607698" cy="242596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004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C882B-7266-4C0D-B510-7AA4EBC7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Formel eingeben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D2185F-67EA-4B2A-832E-179AB945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563" y="3138871"/>
            <a:ext cx="3872204" cy="1105751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Man gibt ein = ein und klickt dann auf die gewünschten Felder und gibt die Rechenoperatoren ein…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AC92D78-7061-4A67-96D8-75BEFDE56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770" y="2934404"/>
            <a:ext cx="5048955" cy="1514686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9A111F8-4D8B-41E8-AFB4-0F66E5B4261F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4618653" y="3564294"/>
            <a:ext cx="2593910" cy="127453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615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A2FE1-B8E6-4178-BF92-66673086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Erhöhung definieren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51C37D-1F50-4950-8DC7-0DA345C4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3301" y="3037115"/>
            <a:ext cx="4581331" cy="1054359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Wenn man den Gewinn um 23% erhöhen will, muss man mit 1.23 multiplizieren (* Malzeichen)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8EF8CE-EE23-4256-AEFB-2A29A54B1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19" y="2920482"/>
            <a:ext cx="5382328" cy="1696636"/>
          </a:xfrm>
          <a:prstGeom prst="rect">
            <a:avLst/>
          </a:prstGeom>
        </p:spPr>
      </p:pic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5775AF08-18B7-414F-B7F6-8A3D52860075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5458409" y="3498981"/>
            <a:ext cx="1114892" cy="65314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816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4746D-E161-4DE5-BD4A-543E8564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Absolute Zellbezug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2D8CA2-3211-4433-B9DA-D3B42F01A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2286000"/>
            <a:ext cx="4800600" cy="783771"/>
          </a:xfrm>
        </p:spPr>
        <p:txBody>
          <a:bodyPr/>
          <a:lstStyle/>
          <a:p>
            <a:r>
              <a:rPr lang="de-AT"/>
              <a:t>$ </a:t>
            </a:r>
            <a:r>
              <a:rPr lang="de-AT" dirty="0"/>
              <a:t>Z</a:t>
            </a:r>
            <a:r>
              <a:rPr lang="de-AT"/>
              <a:t>eichen </a:t>
            </a:r>
            <a:r>
              <a:rPr lang="de-AT" dirty="0"/>
              <a:t>um zu fixieren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C9CF2CA-C553-4753-AA16-5971BB01C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877" y="2901724"/>
            <a:ext cx="5182323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3DB2FD-1E39-48E3-8F20-E7D0D1DD3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Lineal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DF8553-A305-4770-B15F-4D6C40BF1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517" y="2416029"/>
            <a:ext cx="6826942" cy="217746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8A336F7-3B8A-4515-8227-C5FBDDF51FF3}"/>
              </a:ext>
            </a:extLst>
          </p:cNvPr>
          <p:cNvSpPr txBox="1"/>
          <p:nvPr/>
        </p:nvSpPr>
        <p:spPr>
          <a:xfrm>
            <a:off x="8145711" y="2416029"/>
            <a:ext cx="3733100" cy="1384995"/>
          </a:xfrm>
          <a:prstGeom prst="rect">
            <a:avLst/>
          </a:prstGeom>
          <a:noFill/>
          <a:effectLst>
            <a:outerShdw sx="1000" sy="1000" algn="ctr" rotWithShape="0">
              <a:srgbClr val="00B0F0"/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2800" dirty="0"/>
              <a:t>Das Lineal</a:t>
            </a:r>
            <a:br>
              <a:rPr lang="de-AT" sz="2800" dirty="0"/>
            </a:br>
            <a:r>
              <a:rPr lang="de-AT" sz="2800" dirty="0"/>
              <a:t>aktiviert man über </a:t>
            </a:r>
            <a:br>
              <a:rPr lang="de-AT" sz="2800" dirty="0"/>
            </a:br>
            <a:r>
              <a:rPr lang="de-AT" sz="2800" b="1" dirty="0"/>
              <a:t>Ansicht</a:t>
            </a:r>
            <a:r>
              <a:rPr lang="de-AT" sz="2800" dirty="0"/>
              <a:t> 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6A560DF1-1376-4AF4-8AC4-529882FC805C}"/>
              </a:ext>
            </a:extLst>
          </p:cNvPr>
          <p:cNvCxnSpPr>
            <a:cxnSpLocks/>
          </p:cNvCxnSpPr>
          <p:nvPr/>
        </p:nvCxnSpPr>
        <p:spPr>
          <a:xfrm>
            <a:off x="6876661" y="3209731"/>
            <a:ext cx="1362270" cy="295032"/>
          </a:xfrm>
          <a:prstGeom prst="straightConnector1">
            <a:avLst/>
          </a:prstGeom>
          <a:ln w="22225" cap="sq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40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C64DD8-BD17-4D9D-A915-3A8D762B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Datenbank erstellen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6E7FEF1-1CDE-4311-AC1F-4C87E8777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04" y="2288072"/>
            <a:ext cx="5410955" cy="249589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6C5EBF1-7293-4501-8E3E-B1967F088E70}"/>
              </a:ext>
            </a:extLst>
          </p:cNvPr>
          <p:cNvSpPr txBox="1"/>
          <p:nvPr/>
        </p:nvSpPr>
        <p:spPr>
          <a:xfrm>
            <a:off x="7828384" y="2736502"/>
            <a:ext cx="34616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AT" sz="2800" dirty="0"/>
              <a:t>Name eingeben</a:t>
            </a:r>
          </a:p>
          <a:p>
            <a:pPr marL="342900" indent="-342900">
              <a:buFont typeface="+mj-lt"/>
              <a:buAutoNum type="arabicPeriod"/>
            </a:pPr>
            <a:r>
              <a:rPr lang="de-AT" sz="2800" dirty="0"/>
              <a:t>Speicherort</a:t>
            </a:r>
          </a:p>
          <a:p>
            <a:pPr marL="342900" indent="-342900">
              <a:buFont typeface="+mj-lt"/>
              <a:buAutoNum type="arabicPeriod"/>
            </a:pPr>
            <a:r>
              <a:rPr lang="de-AT" sz="2800" dirty="0"/>
              <a:t>erstellen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8220B6E7-7C65-490A-B592-BF33ACE11BD8}"/>
              </a:ext>
            </a:extLst>
          </p:cNvPr>
          <p:cNvCxnSpPr/>
          <p:nvPr/>
        </p:nvCxnSpPr>
        <p:spPr>
          <a:xfrm flipH="1">
            <a:off x="4973216" y="2967135"/>
            <a:ext cx="2939143" cy="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8F3BB3D-F244-43A5-8F48-04971DCD89FC}"/>
              </a:ext>
            </a:extLst>
          </p:cNvPr>
          <p:cNvCxnSpPr>
            <a:cxnSpLocks/>
          </p:cNvCxnSpPr>
          <p:nvPr/>
        </p:nvCxnSpPr>
        <p:spPr>
          <a:xfrm flipH="1" flipV="1">
            <a:off x="6326155" y="3172484"/>
            <a:ext cx="1586205" cy="251701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BF34D382-2E9B-472A-8DA9-A97A7BE78C17}"/>
              </a:ext>
            </a:extLst>
          </p:cNvPr>
          <p:cNvCxnSpPr>
            <a:cxnSpLocks/>
          </p:cNvCxnSpPr>
          <p:nvPr/>
        </p:nvCxnSpPr>
        <p:spPr>
          <a:xfrm flipH="1">
            <a:off x="4907902" y="3816220"/>
            <a:ext cx="3004458" cy="23739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75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48BE4-8BE5-49D7-89F1-42B98C35E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Datenbanksprücherl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4A476E5-F721-4C3D-8315-E022725DF5BA}"/>
              </a:ext>
            </a:extLst>
          </p:cNvPr>
          <p:cNvSpPr txBox="1"/>
          <p:nvPr/>
        </p:nvSpPr>
        <p:spPr>
          <a:xfrm>
            <a:off x="1670180" y="2743200"/>
            <a:ext cx="9302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/>
              <a:t>Datenbanken</a:t>
            </a:r>
            <a:r>
              <a:rPr lang="de-AT" sz="2800" dirty="0"/>
              <a:t> bestehen aus </a:t>
            </a:r>
            <a:r>
              <a:rPr lang="de-AT" sz="2800" b="1" dirty="0"/>
              <a:t>Tabellen</a:t>
            </a:r>
            <a:r>
              <a:rPr lang="de-AT" sz="2800" dirty="0"/>
              <a:t>, diese aus </a:t>
            </a:r>
            <a:r>
              <a:rPr lang="de-AT" sz="2800" b="1" dirty="0"/>
              <a:t>Datensätzen</a:t>
            </a:r>
            <a:r>
              <a:rPr lang="de-AT" sz="2800" dirty="0"/>
              <a:t>, diese aus </a:t>
            </a:r>
            <a:r>
              <a:rPr lang="de-AT" sz="2800" b="1" dirty="0"/>
              <a:t>Datenfeldern</a:t>
            </a:r>
            <a:r>
              <a:rPr lang="de-AT" sz="2800" dirty="0"/>
              <a:t> mit </a:t>
            </a:r>
            <a:r>
              <a:rPr lang="de-AT" sz="2800" b="1" dirty="0"/>
              <a:t>unterschiedlichen Datentypen</a:t>
            </a:r>
          </a:p>
        </p:txBody>
      </p:sp>
    </p:spTree>
    <p:extLst>
      <p:ext uri="{BB962C8B-B14F-4D97-AF65-F5344CB8AC3E}">
        <p14:creationId xmlns:p14="http://schemas.microsoft.com/office/powerpoint/2010/main" val="2073829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583CA-3CF2-4D2E-9AEC-67737205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Datenbank einrichten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9B6C721-CBD9-42D3-807A-86F87749D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171700"/>
            <a:ext cx="5401429" cy="247684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EF19E54-6F4C-409B-8F9A-E21D645A10C6}"/>
              </a:ext>
            </a:extLst>
          </p:cNvPr>
          <p:cNvSpPr txBox="1"/>
          <p:nvPr/>
        </p:nvSpPr>
        <p:spPr>
          <a:xfrm>
            <a:off x="7436498" y="2453951"/>
            <a:ext cx="38068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Zuerst muss man auf </a:t>
            </a:r>
            <a:r>
              <a:rPr lang="de-AT" sz="2800" b="1" dirty="0"/>
              <a:t>Ansicht</a:t>
            </a:r>
            <a:r>
              <a:rPr lang="de-AT" sz="2800" dirty="0"/>
              <a:t> klicken um </a:t>
            </a:r>
            <a:r>
              <a:rPr lang="de-AT" sz="2800" b="1" dirty="0"/>
              <a:t>Entwufsansich</a:t>
            </a:r>
            <a:r>
              <a:rPr lang="de-AT" sz="2800" dirty="0"/>
              <a:t> auszuwählen 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7D6428D-5B90-4396-B656-A63DFF9F7427}"/>
              </a:ext>
            </a:extLst>
          </p:cNvPr>
          <p:cNvCxnSpPr>
            <a:cxnSpLocks/>
          </p:cNvCxnSpPr>
          <p:nvPr/>
        </p:nvCxnSpPr>
        <p:spPr>
          <a:xfrm flipH="1" flipV="1">
            <a:off x="1884785" y="3051111"/>
            <a:ext cx="5588041" cy="111967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1550313C-980A-4A7B-9F2E-9A4FF420E362}"/>
              </a:ext>
            </a:extLst>
          </p:cNvPr>
          <p:cNvCxnSpPr>
            <a:cxnSpLocks/>
          </p:cNvCxnSpPr>
          <p:nvPr/>
        </p:nvCxnSpPr>
        <p:spPr>
          <a:xfrm flipH="1">
            <a:off x="2948473" y="3620278"/>
            <a:ext cx="4524353" cy="466530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55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5B1AB-34C1-444E-B60D-A23D9DFB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 speichern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2C1152F-DE4B-4FC4-A325-4AEB4712D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1652"/>
            <a:ext cx="4361656" cy="190207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0ECF4E4-C4C5-47F7-8F58-F6F7196ADAB6}"/>
              </a:ext>
            </a:extLst>
          </p:cNvPr>
          <p:cNvSpPr txBox="1"/>
          <p:nvPr/>
        </p:nvSpPr>
        <p:spPr>
          <a:xfrm>
            <a:off x="6820676" y="2951946"/>
            <a:ext cx="4553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Jede Datenbank benötigt mindestens eine Tabelle </a:t>
            </a:r>
          </a:p>
        </p:txBody>
      </p:sp>
    </p:spTree>
    <p:extLst>
      <p:ext uri="{BB962C8B-B14F-4D97-AF65-F5344CB8AC3E}">
        <p14:creationId xmlns:p14="http://schemas.microsoft.com/office/powerpoint/2010/main" val="7016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2D1F6-4643-41BE-8167-18B5B0CA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Datenfelder anlegen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E975C9C-7037-432C-90F3-759381E6A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41566"/>
            <a:ext cx="5572903" cy="268642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7A9C221-EF9C-47F9-9959-280A64B7ECE0}"/>
              </a:ext>
            </a:extLst>
          </p:cNvPr>
          <p:cNvSpPr txBox="1"/>
          <p:nvPr/>
        </p:nvSpPr>
        <p:spPr>
          <a:xfrm>
            <a:off x="7287207" y="3061393"/>
            <a:ext cx="45533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Jede Tabelle erhält automatisch einen Primärschlüssel (ID).</a:t>
            </a:r>
            <a:br>
              <a:rPr lang="de-AT" sz="2800" dirty="0"/>
            </a:br>
            <a:r>
              <a:rPr lang="de-AT" sz="2800" dirty="0"/>
              <a:t>Darunter kommen die Datenfelder 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0163F2A-3CD6-4E32-A20C-28FCF95D86BA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659224" y="3750906"/>
            <a:ext cx="4627983" cy="433872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1D7BC61-8A7B-4CA4-A229-526F50BC912F}"/>
              </a:ext>
            </a:extLst>
          </p:cNvPr>
          <p:cNvCxnSpPr>
            <a:cxnSpLocks/>
          </p:cNvCxnSpPr>
          <p:nvPr/>
        </p:nvCxnSpPr>
        <p:spPr>
          <a:xfrm flipH="1">
            <a:off x="4758612" y="4674637"/>
            <a:ext cx="2528596" cy="485192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26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D48A0-2E39-414D-B4C6-20EEB7F5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 speichern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1CAE47F-5B83-48FC-B692-0B31AB583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977" y="2883036"/>
            <a:ext cx="2105319" cy="227679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FED0FD1-C929-4622-BF32-E51C4E08C176}"/>
              </a:ext>
            </a:extLst>
          </p:cNvPr>
          <p:cNvSpPr txBox="1"/>
          <p:nvPr/>
        </p:nvSpPr>
        <p:spPr>
          <a:xfrm>
            <a:off x="6615403" y="3558082"/>
            <a:ext cx="39949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/>
              <a:t>Sobald man die Datenfelder angelegt hat, klickt man aus das </a:t>
            </a:r>
            <a:r>
              <a:rPr lang="de-AT" sz="2800" b="1" dirty="0"/>
              <a:t>untere x </a:t>
            </a:r>
            <a:r>
              <a:rPr lang="de-AT" sz="2800" dirty="0"/>
              <a:t>um die Tabelle zu speichern 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00B412CC-3134-4708-8D04-BAA04931DC69}"/>
              </a:ext>
            </a:extLst>
          </p:cNvPr>
          <p:cNvCxnSpPr>
            <a:cxnSpLocks/>
          </p:cNvCxnSpPr>
          <p:nvPr/>
        </p:nvCxnSpPr>
        <p:spPr>
          <a:xfrm flipH="1" flipV="1">
            <a:off x="4965296" y="4525347"/>
            <a:ext cx="1650109" cy="634483"/>
          </a:xfrm>
          <a:prstGeom prst="straightConnector1">
            <a:avLst/>
          </a:prstGeom>
          <a:ln w="31750" cap="sq" cmpd="sng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938720"/>
      </p:ext>
    </p:extLst>
  </p:cSld>
  <p:clrMapOvr>
    <a:masterClrMapping/>
  </p:clrMapOvr>
</p:sld>
</file>

<file path=ppt/theme/theme1.xml><?xml version="1.0" encoding="utf-8"?>
<a:theme xmlns:a="http://schemas.openxmlformats.org/drawingml/2006/main" name="Zuschneiden">
  <a:themeElements>
    <a:clrScheme name="Zuschnei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Zuschnei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uschnei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Ausschnitt</Template>
  <TotalTime>0</TotalTime>
  <Words>340</Words>
  <Application>Microsoft Office PowerPoint</Application>
  <PresentationFormat>Breitbild</PresentationFormat>
  <Paragraphs>52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7" baseType="lpstr">
      <vt:lpstr>Arial</vt:lpstr>
      <vt:lpstr>Franklin Gothic Book</vt:lpstr>
      <vt:lpstr>Zuschneiden</vt:lpstr>
      <vt:lpstr>Kompetenzcheck</vt:lpstr>
      <vt:lpstr>Serienbrief</vt:lpstr>
      <vt:lpstr>Lineal</vt:lpstr>
      <vt:lpstr>Datenbank erstellen</vt:lpstr>
      <vt:lpstr>Datenbanksprücherl</vt:lpstr>
      <vt:lpstr>Datenbank einrichten</vt:lpstr>
      <vt:lpstr>Tabelle speichern</vt:lpstr>
      <vt:lpstr>Datenfelder anlegen</vt:lpstr>
      <vt:lpstr>Tabelle speichern</vt:lpstr>
      <vt:lpstr>Fromular erstellen</vt:lpstr>
      <vt:lpstr>Formular schließen! </vt:lpstr>
      <vt:lpstr>Datensätze eingeben</vt:lpstr>
      <vt:lpstr>Access mit Word verbinden </vt:lpstr>
      <vt:lpstr>Schritt für Schritt 1 </vt:lpstr>
      <vt:lpstr>Schritt für Schritt 2 </vt:lpstr>
      <vt:lpstr>Regel einfügen</vt:lpstr>
      <vt:lpstr>Serienbrief zusammenführen </vt:lpstr>
      <vt:lpstr>Excel</vt:lpstr>
      <vt:lpstr>Excel-Tabelle benennen </vt:lpstr>
      <vt:lpstr>Verbinden und zentrieren </vt:lpstr>
      <vt:lpstr>Monate automatisch </vt:lpstr>
      <vt:lpstr>Formel eingeben </vt:lpstr>
      <vt:lpstr>Erhöhung definieren </vt:lpstr>
      <vt:lpstr>Absolute Zellbezug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Kompetenzcheck</dc:title>
  <dc:creator>Eva EKL</dc:creator>
  <cp:lastModifiedBy>Eva EKL</cp:lastModifiedBy>
  <cp:revision>11</cp:revision>
  <dcterms:created xsi:type="dcterms:W3CDTF">2023-11-06T07:03:11Z</dcterms:created>
  <dcterms:modified xsi:type="dcterms:W3CDTF">2023-11-06T08:34:09Z</dcterms:modified>
</cp:coreProperties>
</file>